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4" r:id="rId5"/>
    <p:sldId id="263" r:id="rId6"/>
    <p:sldId id="260" r:id="rId7"/>
    <p:sldId id="2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7042" autoAdjust="0"/>
  </p:normalViewPr>
  <p:slideViewPr>
    <p:cSldViewPr snapToGrid="0">
      <p:cViewPr varScale="1">
        <p:scale>
          <a:sx n="55" d="100"/>
          <a:sy n="55" d="100"/>
        </p:scale>
        <p:origin x="10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6CA38-F572-45C8-8ED3-9958DFA126B5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561A4-F13A-479D-8C32-78126A9D0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380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561A4-F13A-479D-8C32-78126A9D09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9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561A4-F13A-479D-8C32-78126A9D099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648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6561A4-F13A-479D-8C32-78126A9D099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06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8F1B7-5C2A-4C75-937F-94F95FD104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C4529E-A500-4488-81D5-7680750D7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D0F25-F181-420B-A5D3-6FEB7FC45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61589-1357-4C28-A2FB-8547BCCC1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A708E2-F813-49EA-9889-ED082297F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16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01C3D-A1C8-4F0D-849E-1D0985733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C76C34-6913-4485-9387-E0EC4375F1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CBC93-C133-4466-BB9C-17A415F82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D4F81-7898-4FBC-A7CF-F670D67EA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6778B-DE14-4EE4-BF69-D55947B50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45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1C344B-0989-4AD6-ABE9-DE61A8C4AF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EE92FB-8D7C-4B94-BA90-111A1B008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1DE62-6732-40AC-ADC9-91870EBF4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CF46E-56B2-40C6-8DE2-3A7BC349E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48E336-E01A-41D1-9D83-DDFC9CD08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204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7878C-6C0E-4F1E-B1B8-CC9EAF40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9ED68-9F1F-4022-8CB6-E385EC379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ABFDB-4F9E-406C-BB35-A6F1CD2D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C3EB6-79B8-4F42-AF3F-0DDDCA015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41A641-FF00-4255-990E-364AB1C3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04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F9FA8-4C34-4266-ABE9-830A9CB8D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C39895-0B76-4BD3-8F06-D893DB581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0F6E4-88F0-4277-AF30-52A16E60D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EEC7F-777B-4827-9806-654D0FB80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75BD5-4083-4818-AF3A-18B8AA927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5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D7A0F-A534-4EF4-A1EB-D916FE161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2D237-9722-4FF8-84A5-F17B380F7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F32057-4E61-4B0A-889D-8866F78EF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0272EF-D684-4498-A5ED-630F4476B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F9F191-7674-4244-A2E9-75CA693EF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A32261-C685-4716-BA4E-2E76FF347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930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C22F1-61F3-4C11-8A00-49C6E4329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664534-B5DD-46A1-810A-10DA53E4A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465459-E1F1-47A1-8661-995FEFD77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A37D5-4599-4947-AD06-D662EAF56E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C1D37D-E4D0-420F-85F1-6768487F0C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6BFE35-6EC5-49B5-AB59-170582FBE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E171BD-E8A1-46B7-AFB8-39E97B415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D21C3B-0406-48BE-9CF5-DDFFDFAEB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96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0F87F-7D53-4A91-A355-B8380EDC3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955B69-0514-4A85-9340-62ED95DB3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2C5C3C-C4CE-4BE6-8150-B73FA809F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74C4C2-E283-4819-BE11-9D6D7F8D1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666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EC687B-394A-4197-9951-172D3EE89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D1AB47-E7DE-4452-9B01-8CB1D5A92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FD1989-42F1-43AE-B57C-C7AB91C90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77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A01A1-9F78-4A08-B338-CDEB57F16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B21DE-7FB6-4E09-BB9C-C9F3D5A9FA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2663EC-E84E-4A1F-A24E-9FE6108DE8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3CDC81-D2BA-4788-B64E-791D6B869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0573C8-5787-44E0-AEA6-F48505224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E1E54-863F-4D7A-9272-5881E333C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868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45B19-70D1-4B61-A898-9FF516CA1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DB7E5F-3BD8-4E9F-810A-D23099B1C4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08C33A-4AD6-450F-80A6-74F9891C70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EB0BA4-E5A5-41AD-8C72-BC53D7D7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EF1075-02FC-449F-A6F8-FF70F2F8E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672A51-5850-406B-8ED5-BF1A6FC46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43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668A8E-B931-40A4-80C7-987B48CD2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A157A4-1676-433D-9AC9-5C2D607E7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674F2-7875-4CD3-B85C-0DCD926D1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6266C-5444-4DDF-ABC3-9AF7701C9946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6B876F-AAFF-4D84-9860-829FA54AC9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6CD3CC-E5EF-4F47-8ED8-BAEAD1966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A32B2-B2ED-4EED-A475-979A7A175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7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handram\Documents\SA2%20Documents\SA2#129\Docs\S2-1810078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E9F25-5CBC-489B-A8C4-355A3DC9D8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SA2#129 </a:t>
            </a:r>
            <a:br>
              <a:rPr lang="en-US" dirty="0"/>
            </a:br>
            <a:r>
              <a:rPr lang="en-US" dirty="0"/>
              <a:t>Summary of input papers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4B17D5-DFD0-46BF-BC41-57DEC6BB8F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Partial encryption for Initial NAS message/AS signaling</a:t>
            </a:r>
          </a:p>
          <a:p>
            <a:r>
              <a:rPr lang="en-US" dirty="0"/>
              <a:t>Nokia, Nokia Shanghai Bell, Samsung, NEC, Telecom Italia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F2E920-53D6-4AD9-90F1-2052A2CCB8BD}"/>
              </a:ext>
            </a:extLst>
          </p:cNvPr>
          <p:cNvSpPr txBox="1"/>
          <p:nvPr/>
        </p:nvSpPr>
        <p:spPr>
          <a:xfrm>
            <a:off x="10463513" y="150471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S2-1810804</a:t>
            </a:r>
          </a:p>
        </p:txBody>
      </p:sp>
    </p:spTree>
    <p:extLst>
      <p:ext uri="{BB962C8B-B14F-4D97-AF65-F5344CB8AC3E}">
        <p14:creationId xmlns:p14="http://schemas.microsoft.com/office/powerpoint/2010/main" val="1405092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11A9C13-39A9-46DA-AA41-C7BA1B7D64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776839"/>
              </p:ext>
            </p:extLst>
          </p:nvPr>
        </p:nvGraphicFramePr>
        <p:xfrm>
          <a:off x="267855" y="981139"/>
          <a:ext cx="11582399" cy="5386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0">
                  <a:extLst>
                    <a:ext uri="{9D8B030D-6E8A-4147-A177-3AD203B41FA5}">
                      <a16:colId xmlns:a16="http://schemas.microsoft.com/office/drawing/2014/main" val="4101501029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402905473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509813535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306080822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875518000"/>
                    </a:ext>
                  </a:extLst>
                </a:gridCol>
                <a:gridCol w="1422399">
                  <a:extLst>
                    <a:ext uri="{9D8B030D-6E8A-4147-A177-3AD203B41FA5}">
                      <a16:colId xmlns:a16="http://schemas.microsoft.com/office/drawing/2014/main" val="2969572965"/>
                    </a:ext>
                  </a:extLst>
                </a:gridCol>
              </a:tblGrid>
              <a:tr h="752127">
                <a:tc>
                  <a:txBody>
                    <a:bodyPr/>
                    <a:lstStyle/>
                    <a:p>
                      <a:r>
                        <a:rPr lang="en-US" sz="1200" dirty="0"/>
                        <a:t>Parameter in the initial 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Qualcomm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en-GB" sz="1200" u="sng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S2-1810078</a:t>
                      </a:r>
                      <a:r>
                        <a:rPr lang="en-GB" sz="1200" u="sng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S2-1810095, S2-1810080, S2-1810081</a:t>
                      </a:r>
                      <a:r>
                        <a:rPr lang="en-US" sz="1200" u="sng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Ericsson</a:t>
                      </a:r>
                    </a:p>
                    <a:p>
                      <a:r>
                        <a:rPr lang="en-US" sz="1200" dirty="0"/>
                        <a:t>(S2-1810248, S2-1810249, S2-1810250)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Samsung</a:t>
                      </a:r>
                    </a:p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(S2-1810095)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Intel</a:t>
                      </a:r>
                    </a:p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(S2-1810095)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Nokia/Telecom Italia</a:t>
                      </a:r>
                    </a:p>
                    <a:p>
                      <a:r>
                        <a:rPr lang="en-US" sz="1200" dirty="0"/>
                        <a:t>(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S2-1810445)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268722"/>
                  </a:ext>
                </a:extLst>
              </a:tr>
              <a:tr h="799270">
                <a:tc>
                  <a:txBody>
                    <a:bodyPr/>
                    <a:lstStyle/>
                    <a:p>
                      <a:r>
                        <a:rPr lang="en-US" sz="1200" dirty="0"/>
                        <a:t>Last TAI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Encrypted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Encrypted, as not used until creating 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Encrypted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Encrypted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Encrypted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7538208"/>
                  </a:ext>
                </a:extLst>
              </a:tr>
              <a:tr h="799270">
                <a:tc>
                  <a:txBody>
                    <a:bodyPr/>
                    <a:lstStyle/>
                    <a:p>
                      <a:r>
                        <a:rPr lang="en-US" sz="1200" dirty="0"/>
                        <a:t>Moving from EPC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Encrypted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Clear</a:t>
                      </a:r>
                      <a:endParaRPr lang="en-US" sz="1200" strike="sngStrike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 addressed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Clear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7915">
                <a:tc>
                  <a:txBody>
                    <a:bodyPr/>
                    <a:lstStyle/>
                    <a:p>
                      <a:r>
                        <a:rPr lang="en-US" sz="1200" dirty="0"/>
                        <a:t>S-NSSAI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dirty="0">
                          <a:solidFill>
                            <a:schemeClr val="tx1"/>
                          </a:solidFill>
                        </a:rPr>
                        <a:t>Encrypted</a:t>
                      </a:r>
                      <a:r>
                        <a:rPr lang="en-US" sz="1200" u="none" baseline="0" dirty="0">
                          <a:solidFill>
                            <a:schemeClr val="tx1"/>
                          </a:solidFill>
                        </a:rPr>
                        <a:t> if there is a security context, otherwise send when SMC is completed</a:t>
                      </a:r>
                      <a:endParaRPr lang="en-US" sz="1200" u="none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Encrypted, see step 9b in Registration procedure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No, send in SMC. Change 4.2.2.2.2 steps to do AMF re-allocation after SMC received)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Encrypted</a:t>
                      </a:r>
                    </a:p>
                    <a:p>
                      <a:endParaRPr lang="fr-FR" sz="1200" dirty="0"/>
                    </a:p>
                    <a:p>
                      <a:r>
                        <a:rPr lang="fr-FR" sz="1100" dirty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fr-FR" sz="1050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</a:rPr>
                        <a:t>NSSAI </a:t>
                      </a:r>
                      <a:r>
                        <a:rPr lang="fr-FR" sz="1100" dirty="0" err="1">
                          <a:solidFill>
                            <a:schemeClr val="tx1"/>
                          </a:solidFill>
                        </a:rPr>
                        <a:t>can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100" dirty="0" err="1">
                          <a:solidFill>
                            <a:schemeClr val="tx1"/>
                          </a:solidFill>
                        </a:rPr>
                        <a:t>always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100" dirty="0" err="1">
                          <a:solidFill>
                            <a:schemeClr val="tx1"/>
                          </a:solidFill>
                        </a:rPr>
                        <a:t>be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</a:rPr>
                        <a:t> sent </a:t>
                      </a:r>
                      <a:r>
                        <a:rPr lang="fr-FR" sz="1100" dirty="0" err="1">
                          <a:solidFill>
                            <a:schemeClr val="tx1"/>
                          </a:solidFill>
                        </a:rPr>
                        <a:t>encrypted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In SMC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when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UE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does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not have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security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context</a:t>
                      </a:r>
                      <a:endParaRPr lang="fr-FR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228600" indent="-228600">
                        <a:buAutoNum type="arabicParenR"/>
                      </a:pP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With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partial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ciphering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when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UE has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security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context</a:t>
                      </a:r>
                      <a:endParaRPr lang="fr-FR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Now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given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that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Intel proposes S-NSSAI to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be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sent as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cleartext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in RRC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during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Initial and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Mobility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Registration,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sending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S-NSSAI in SMC (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when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UE has no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security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contxt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is</a:t>
                      </a:r>
                      <a:r>
                        <a:rPr lang="fr-FR" sz="1100" baseline="0" dirty="0">
                          <a:solidFill>
                            <a:schemeClr val="tx1"/>
                          </a:solidFill>
                        </a:rPr>
                        <a:t> not </a:t>
                      </a:r>
                      <a:r>
                        <a:rPr lang="fr-FR" sz="1100" baseline="0" dirty="0" err="1">
                          <a:solidFill>
                            <a:schemeClr val="tx1"/>
                          </a:solidFill>
                        </a:rPr>
                        <a:t>needed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Clear</a:t>
                      </a:r>
                    </a:p>
                    <a:p>
                      <a:r>
                        <a:rPr lang="en-US" sz="1200" dirty="0"/>
                        <a:t>(Can accept if it is encrypted (partial ciphering) and/or sent along with SMC although this will require change in registration procedure)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449583"/>
                  </a:ext>
                </a:extLst>
              </a:tr>
              <a:tr h="728297">
                <a:tc>
                  <a:txBody>
                    <a:bodyPr/>
                    <a:lstStyle/>
                    <a:p>
                      <a:r>
                        <a:rPr lang="en-US" sz="1200" dirty="0"/>
                        <a:t>Partial Encryption solution assumed</a:t>
                      </a:r>
                    </a:p>
                    <a:p>
                      <a:r>
                        <a:rPr lang="en-US" sz="1200" dirty="0"/>
                        <a:t>(Reference – TS 33.501)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Yes, essential IEs in clear text and rest in SMC complete.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07902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D08E791-C15A-4CC8-8772-827562456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285071" cy="456678"/>
          </a:xfrm>
        </p:spPr>
        <p:txBody>
          <a:bodyPr>
            <a:noAutofit/>
          </a:bodyPr>
          <a:lstStyle/>
          <a:p>
            <a:r>
              <a:rPr lang="en-US" sz="3000" dirty="0"/>
              <a:t>Summary of all papers for initial NAS </a:t>
            </a:r>
            <a:r>
              <a:rPr lang="en-US" sz="3000" dirty="0" err="1"/>
              <a:t>msg</a:t>
            </a:r>
            <a:r>
              <a:rPr lang="en-US" sz="3000" dirty="0"/>
              <a:t> protection</a:t>
            </a:r>
          </a:p>
        </p:txBody>
      </p:sp>
    </p:spTree>
    <p:extLst>
      <p:ext uri="{BB962C8B-B14F-4D97-AF65-F5344CB8AC3E}">
        <p14:creationId xmlns:p14="http://schemas.microsoft.com/office/powerpoint/2010/main" val="678769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7B48345-9BF1-48E9-8254-66EC942DE9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306070"/>
              </p:ext>
            </p:extLst>
          </p:nvPr>
        </p:nvGraphicFramePr>
        <p:xfrm>
          <a:off x="1420102" y="1229360"/>
          <a:ext cx="8128002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410150102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02905473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509813535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06080822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87551800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695729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Parameter in the RRC message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Qualcomm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Samsung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Nokia, Telecom Italia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268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S-NSSAI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Addressed in separate CR where S-NSSAIs are provided in RRC based on HPLMN and VPLMN indication (per S-NSSAI)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Remove S-NSSAI from AS signaling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 to address privacy on all layers (can be provided when possible to encrypt)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 addressed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Clear for RR (no NSSAI for SR and Periodic Registration Update)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Sent in clear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449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553957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6AC6F79-3980-4494-946C-C6AD011E9D0D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285071" cy="45667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/>
              <a:t>Summary of all papers for S-NSSAI in AS signaling</a:t>
            </a:r>
          </a:p>
        </p:txBody>
      </p:sp>
    </p:spTree>
    <p:extLst>
      <p:ext uri="{BB962C8B-B14F-4D97-AF65-F5344CB8AC3E}">
        <p14:creationId xmlns:p14="http://schemas.microsoft.com/office/powerpoint/2010/main" val="2412275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11A9C13-39A9-46DA-AA41-C7BA1B7D64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276307"/>
              </p:ext>
            </p:extLst>
          </p:nvPr>
        </p:nvGraphicFramePr>
        <p:xfrm>
          <a:off x="267855" y="946641"/>
          <a:ext cx="11582399" cy="5314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0">
                  <a:extLst>
                    <a:ext uri="{9D8B030D-6E8A-4147-A177-3AD203B41FA5}">
                      <a16:colId xmlns:a16="http://schemas.microsoft.com/office/drawing/2014/main" val="4101501029"/>
                    </a:ext>
                  </a:extLst>
                </a:gridCol>
                <a:gridCol w="2169029">
                  <a:extLst>
                    <a:ext uri="{9D8B030D-6E8A-4147-A177-3AD203B41FA5}">
                      <a16:colId xmlns:a16="http://schemas.microsoft.com/office/drawing/2014/main" val="402905473"/>
                    </a:ext>
                  </a:extLst>
                </a:gridCol>
                <a:gridCol w="2060812">
                  <a:extLst>
                    <a:ext uri="{9D8B030D-6E8A-4147-A177-3AD203B41FA5}">
                      <a16:colId xmlns:a16="http://schemas.microsoft.com/office/drawing/2014/main" val="509813535"/>
                    </a:ext>
                  </a:extLst>
                </a:gridCol>
                <a:gridCol w="1992573">
                  <a:extLst>
                    <a:ext uri="{9D8B030D-6E8A-4147-A177-3AD203B41FA5}">
                      <a16:colId xmlns:a16="http://schemas.microsoft.com/office/drawing/2014/main" val="3060808222"/>
                    </a:ext>
                  </a:extLst>
                </a:gridCol>
                <a:gridCol w="2007186">
                  <a:extLst>
                    <a:ext uri="{9D8B030D-6E8A-4147-A177-3AD203B41FA5}">
                      <a16:colId xmlns:a16="http://schemas.microsoft.com/office/drawing/2014/main" val="875518000"/>
                    </a:ext>
                  </a:extLst>
                </a:gridCol>
                <a:gridCol w="1422399">
                  <a:extLst>
                    <a:ext uri="{9D8B030D-6E8A-4147-A177-3AD203B41FA5}">
                      <a16:colId xmlns:a16="http://schemas.microsoft.com/office/drawing/2014/main" val="2969572965"/>
                    </a:ext>
                  </a:extLst>
                </a:gridCol>
              </a:tblGrid>
              <a:tr h="622852">
                <a:tc>
                  <a:txBody>
                    <a:bodyPr/>
                    <a:lstStyle/>
                    <a:p>
                      <a:r>
                        <a:rPr lang="en-US" sz="1200" dirty="0"/>
                        <a:t>Parameter in the initial 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NEC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268722"/>
                  </a:ext>
                </a:extLst>
              </a:tr>
              <a:tr h="921081">
                <a:tc>
                  <a:txBody>
                    <a:bodyPr/>
                    <a:lstStyle/>
                    <a:p>
                      <a:r>
                        <a:rPr lang="en-US" sz="1200" dirty="0"/>
                        <a:t>Last TAI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7538208"/>
                  </a:ext>
                </a:extLst>
              </a:tr>
              <a:tr h="921081">
                <a:tc>
                  <a:txBody>
                    <a:bodyPr/>
                    <a:lstStyle/>
                    <a:p>
                      <a:r>
                        <a:rPr lang="en-US" sz="1200" dirty="0"/>
                        <a:t>Moving from EPC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7277">
                <a:tc>
                  <a:txBody>
                    <a:bodyPr/>
                    <a:lstStyle/>
                    <a:p>
                      <a:r>
                        <a:rPr lang="en-US" sz="1200" dirty="0"/>
                        <a:t>S-NSSAI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S-NSSAs with privacy consideration should be sent encrypted in NAS message - send during SMC procedure or after that.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449583"/>
                  </a:ext>
                </a:extLst>
              </a:tr>
              <a:tr h="839291">
                <a:tc>
                  <a:txBody>
                    <a:bodyPr/>
                    <a:lstStyle/>
                    <a:p>
                      <a:r>
                        <a:rPr lang="en-US" sz="1200" dirty="0"/>
                        <a:t>Partial Encryption solution assumed</a:t>
                      </a:r>
                    </a:p>
                    <a:p>
                      <a:r>
                        <a:rPr lang="en-US" sz="1200" dirty="0"/>
                        <a:t>(Reference – TS 33.501)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07902"/>
                  </a:ext>
                </a:extLst>
              </a:tr>
              <a:tr h="582581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Parameter in the RRC message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1503">
                <a:tc>
                  <a:txBody>
                    <a:bodyPr/>
                    <a:lstStyle/>
                    <a:p>
                      <a:r>
                        <a:rPr lang="en-US" sz="1200" dirty="0"/>
                        <a:t>S-NSSAI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D08E791-C15A-4CC8-8772-827562456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285071" cy="456678"/>
          </a:xfrm>
        </p:spPr>
        <p:txBody>
          <a:bodyPr>
            <a:noAutofit/>
          </a:bodyPr>
          <a:lstStyle/>
          <a:p>
            <a:r>
              <a:rPr lang="en-US" sz="3000" dirty="0"/>
              <a:t>Additional statements of position</a:t>
            </a:r>
          </a:p>
        </p:txBody>
      </p:sp>
    </p:spTree>
    <p:extLst>
      <p:ext uri="{BB962C8B-B14F-4D97-AF65-F5344CB8AC3E}">
        <p14:creationId xmlns:p14="http://schemas.microsoft.com/office/powerpoint/2010/main" val="231683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31F67-F856-49F0-86DE-62F5CE715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to move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608B3-7353-4B42-ADA8-635A4EB99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order to reach conclusions, following questions need to be answered:</a:t>
            </a:r>
          </a:p>
          <a:p>
            <a:endParaRPr lang="en-GB" dirty="0"/>
          </a:p>
          <a:p>
            <a:pPr marL="457200" lvl="1" indent="0">
              <a:buNone/>
            </a:pPr>
            <a:r>
              <a:rPr lang="en-US" dirty="0"/>
              <a:t>1. Shall the </a:t>
            </a:r>
            <a:r>
              <a:rPr lang="en-US" b="1" dirty="0"/>
              <a:t>last visited/registered TAI</a:t>
            </a:r>
            <a:r>
              <a:rPr lang="en-US" dirty="0"/>
              <a:t> be encrypted in NAS messages?</a:t>
            </a:r>
            <a:endParaRPr lang="en-GB" dirty="0"/>
          </a:p>
          <a:p>
            <a:pPr marL="457200" lvl="1" indent="0">
              <a:buNone/>
            </a:pPr>
            <a:r>
              <a:rPr lang="en-US" dirty="0"/>
              <a:t>2. Shall the </a:t>
            </a:r>
            <a:r>
              <a:rPr lang="en-US" b="1" dirty="0"/>
              <a:t>moving from EPC parameter</a:t>
            </a:r>
            <a:r>
              <a:rPr lang="en-US" dirty="0"/>
              <a:t> be encrypted in NAS messages?</a:t>
            </a:r>
            <a:endParaRPr lang="en-GB" dirty="0"/>
          </a:p>
          <a:p>
            <a:pPr marL="457200" lvl="1" indent="0">
              <a:buNone/>
            </a:pPr>
            <a:r>
              <a:rPr lang="en-US" dirty="0"/>
              <a:t>3. Shall the </a:t>
            </a:r>
            <a:r>
              <a:rPr lang="en-US" b="1" dirty="0"/>
              <a:t>S-NSSAIs</a:t>
            </a:r>
            <a:r>
              <a:rPr lang="en-US" dirty="0"/>
              <a:t> be encrypted in (initial) NAS messages?</a:t>
            </a:r>
          </a:p>
          <a:p>
            <a:pPr marL="914400" lvl="2" indent="0">
              <a:buNone/>
            </a:pPr>
            <a:r>
              <a:rPr lang="en-GB" dirty="0"/>
              <a:t>NOTE 1: Whether it makes sense to encrypt S-NSSAI in NAS if it is sent as </a:t>
            </a:r>
            <a:r>
              <a:rPr lang="en-GB" dirty="0" err="1"/>
              <a:t>cleartext</a:t>
            </a:r>
            <a:r>
              <a:rPr lang="en-GB" dirty="0"/>
              <a:t> in RRC (per question 4) is a separate debate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4. Shall the </a:t>
            </a:r>
            <a:r>
              <a:rPr lang="en-US" b="1" dirty="0"/>
              <a:t>S-NSSAI be sent </a:t>
            </a:r>
            <a:r>
              <a:rPr lang="en-US" dirty="0"/>
              <a:t>in AS message </a:t>
            </a:r>
            <a:r>
              <a:rPr lang="en-GB" dirty="0"/>
              <a:t>(in clear text) </a:t>
            </a:r>
            <a:r>
              <a:rPr lang="en-US" dirty="0"/>
              <a:t>for NAS Initial Registration and Mobility Registration request?</a:t>
            </a:r>
            <a:endParaRPr lang="en-GB" dirty="0"/>
          </a:p>
          <a:p>
            <a:pPr marL="914400" lvl="2" indent="0">
              <a:buNone/>
            </a:pPr>
            <a:r>
              <a:rPr lang="en-GB" dirty="0"/>
              <a:t>NOTE 2: Whether S-NSSAI is sent in AS message (in clear text) for NAS SERVICE REQUEST and NAS Periodic Mobility Update Request is a separate debate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539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949F5-8A7C-411E-9D1E-8399CA534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374305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45740-EFF9-4677-A418-80E623CE2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Snippet from TS 23.501/2 for “moving from EPC”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0F0E9-56D7-49C5-8EB3-BA3DD78DB5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i="1" dirty="0"/>
              <a:t>23.501: For idle mode mobility from EPC to 5GC, the UE performs mobility Registration procedure with the 5G GUTI mapped from EPS GUTI </a:t>
            </a:r>
            <a:r>
              <a:rPr lang="en-GB" b="1" i="1" dirty="0"/>
              <a:t>and indicates that it is moving from EPC</a:t>
            </a:r>
            <a:r>
              <a:rPr lang="en-GB" i="1" dirty="0"/>
              <a:t>. </a:t>
            </a:r>
            <a:r>
              <a:rPr lang="en-GB" i="1" dirty="0">
                <a:solidFill>
                  <a:srgbClr val="FF0000"/>
                </a:solidFill>
              </a:rPr>
              <a:t>=&gt; “moving from EPC” indication used by AMF to determine that the 5G GUTI was mapped from EPS GUTI.</a:t>
            </a:r>
          </a:p>
          <a:p>
            <a:r>
              <a:rPr lang="en-GB" dirty="0"/>
              <a:t>23.502:	</a:t>
            </a:r>
            <a:r>
              <a:rPr lang="en-US" dirty="0"/>
              <a:t>The UE sends Registration Request with registration type set to "Mobility Registration Update", including 5G-GUTI mapped from EPS GUTI as the old GUTI, the native 5G-GUTI (if available) as additional GUTI </a:t>
            </a:r>
            <a:r>
              <a:rPr lang="en-US" b="1" dirty="0"/>
              <a:t>and indicating that the UE is moving from EPC</a:t>
            </a:r>
            <a:r>
              <a:rPr lang="en-GB" b="1" i="1" dirty="0"/>
              <a:t> </a:t>
            </a:r>
            <a:r>
              <a:rPr lang="en-GB" i="1" dirty="0">
                <a:solidFill>
                  <a:srgbClr val="FF0000"/>
                </a:solidFill>
              </a:rPr>
              <a:t>=&gt; “moving from EPC” indication used by AMF to determine that the 5G GUTI was mapped from EPS GUTI.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005235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602</Words>
  <Application>Microsoft Office PowerPoint</Application>
  <PresentationFormat>Widescreen</PresentationFormat>
  <Paragraphs>92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SA2#129  Summary of input papers</vt:lpstr>
      <vt:lpstr>Summary of all papers for initial NAS msg protection</vt:lpstr>
      <vt:lpstr>PowerPoint Presentation</vt:lpstr>
      <vt:lpstr>Additional statements of position</vt:lpstr>
      <vt:lpstr>Questions to move forward</vt:lpstr>
      <vt:lpstr>Backup</vt:lpstr>
      <vt:lpstr>Snippet from TS 23.501/2 for “moving from EPC”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</dc:creator>
  <cp:keywords>CTPClassification=CTP_NT</cp:keywords>
  <cp:lastModifiedBy>Editor</cp:lastModifiedBy>
  <cp:revision>50</cp:revision>
  <dcterms:created xsi:type="dcterms:W3CDTF">2018-10-09T22:55:41Z</dcterms:created>
  <dcterms:modified xsi:type="dcterms:W3CDTF">2018-10-15T07:00:11Z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C:\Users\a.bennett\AppData\Local\Microsoft\Windows\INetCache\Content.Outlook\NA5PNBMR\InitialNASMessageProtection-ProposalSummary.pptx</vt:lpwstr>
  </property>
  <property fmtid="{D5CDD505-2E9C-101B-9397-08002B2CF9AE}" pid="4" name="TitusGUID">
    <vt:lpwstr>d2ff7bd4-89d9-4716-8e69-38520114ea2a</vt:lpwstr>
  </property>
  <property fmtid="{D5CDD505-2E9C-101B-9397-08002B2CF9AE}" pid="5" name="CTP_TimeStamp">
    <vt:lpwstr>2018-10-12 13:52:18Z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  <property fmtid="{D5CDD505-2E9C-101B-9397-08002B2CF9AE}" pid="10" name="MSIP_Label_b1aa2129-79ec-42c0-bfac-e5b7a0374572_Enabled">
    <vt:lpwstr>True</vt:lpwstr>
  </property>
  <property fmtid="{D5CDD505-2E9C-101B-9397-08002B2CF9AE}" pid="11" name="MSIP_Label_b1aa2129-79ec-42c0-bfac-e5b7a0374572_SiteId">
    <vt:lpwstr>5d471751-9675-428d-917b-70f44f9630b0</vt:lpwstr>
  </property>
  <property fmtid="{D5CDD505-2E9C-101B-9397-08002B2CF9AE}" pid="12" name="MSIP_Label_b1aa2129-79ec-42c0-bfac-e5b7a0374572_Ref">
    <vt:lpwstr>https://api.informationprotection.azure.com/api/5d471751-9675-428d-917b-70f44f9630b0</vt:lpwstr>
  </property>
  <property fmtid="{D5CDD505-2E9C-101B-9397-08002B2CF9AE}" pid="13" name="MSIP_Label_b1aa2129-79ec-42c0-bfac-e5b7a0374572_Owner">
    <vt:lpwstr>devaki.chandramouli@nokia.com</vt:lpwstr>
  </property>
  <property fmtid="{D5CDD505-2E9C-101B-9397-08002B2CF9AE}" pid="14" name="MSIP_Label_b1aa2129-79ec-42c0-bfac-e5b7a0374572_SetDate">
    <vt:lpwstr>2018-10-11T17:03:09.3325161-05:00</vt:lpwstr>
  </property>
  <property fmtid="{D5CDD505-2E9C-101B-9397-08002B2CF9AE}" pid="15" name="MSIP_Label_b1aa2129-79ec-42c0-bfac-e5b7a0374572_Name">
    <vt:lpwstr>Public</vt:lpwstr>
  </property>
  <property fmtid="{D5CDD505-2E9C-101B-9397-08002B2CF9AE}" pid="16" name="MSIP_Label_b1aa2129-79ec-42c0-bfac-e5b7a0374572_Application">
    <vt:lpwstr>Microsoft Azure Information Protection</vt:lpwstr>
  </property>
  <property fmtid="{D5CDD505-2E9C-101B-9397-08002B2CF9AE}" pid="17" name="MSIP_Label_b1aa2129-79ec-42c0-bfac-e5b7a0374572_Extended_MSFT_Method">
    <vt:lpwstr>Manual</vt:lpwstr>
  </property>
  <property fmtid="{D5CDD505-2E9C-101B-9397-08002B2CF9AE}" pid="18" name="Sensitivity">
    <vt:lpwstr>Public</vt:lpwstr>
  </property>
  <property fmtid="{5C58129F-E5B8-477A-9B38-B3E54BFA04C8}" pid="2">
    <vt:lpwstr>C65B283140E02EE109A94BD8B6C273732DC75D74BEEDC459E820A8917BC8D50C</vt:lpwstr>
  </property>
</Properties>
</file>